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335" r:id="rId3"/>
    <p:sldId id="338" r:id="rId4"/>
    <p:sldId id="337" r:id="rId5"/>
    <p:sldId id="321" r:id="rId6"/>
    <p:sldId id="328" r:id="rId7"/>
    <p:sldId id="326" r:id="rId8"/>
    <p:sldId id="319" r:id="rId9"/>
    <p:sldId id="322" r:id="rId10"/>
    <p:sldId id="320" r:id="rId11"/>
    <p:sldId id="324" r:id="rId12"/>
    <p:sldId id="318" r:id="rId13"/>
    <p:sldId id="323" r:id="rId14"/>
    <p:sldId id="327" r:id="rId15"/>
    <p:sldId id="325" r:id="rId16"/>
    <p:sldId id="329" r:id="rId17"/>
    <p:sldId id="317" r:id="rId18"/>
    <p:sldId id="332" r:id="rId19"/>
    <p:sldId id="331" r:id="rId20"/>
    <p:sldId id="333" r:id="rId21"/>
    <p:sldId id="334" r:id="rId22"/>
    <p:sldId id="339" r:id="rId23"/>
    <p:sldId id="341" r:id="rId24"/>
    <p:sldId id="343" r:id="rId25"/>
    <p:sldId id="345" r:id="rId26"/>
    <p:sldId id="344" r:id="rId27"/>
    <p:sldId id="346" r:id="rId28"/>
    <p:sldId id="340" r:id="rId29"/>
    <p:sldId id="342" r:id="rId30"/>
    <p:sldId id="347" r:id="rId31"/>
    <p:sldId id="336" r:id="rId32"/>
    <p:sldId id="34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0" autoAdjust="0"/>
    <p:restoredTop sz="94723" autoAdjust="0"/>
  </p:normalViewPr>
  <p:slideViewPr>
    <p:cSldViewPr>
      <p:cViewPr>
        <p:scale>
          <a:sx n="48" d="100"/>
          <a:sy n="48" d="100"/>
        </p:scale>
        <p:origin x="-1724" y="-3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80DAF-7B89-414A-8598-ACA7AB333B2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7BD0E-15C9-4B34-BD4D-103AAD8B1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1645384491_55-phonoteka-org-p-fon-dlya-prezentatsii-s-ramkoi-strogii-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" y="0"/>
            <a:ext cx="9144025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428868"/>
            <a:ext cx="8286808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КОНКУРСНЫЕ МАТЕРИАЛЫ НА РЕСПУБЛИКАНСКИЙ КОНКУРС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«ЛУЧШАЯ ПРОФОРИЕНТАЦИОННАЯ РАБОТА»</a:t>
            </a:r>
            <a:endParaRPr lang="ru-RU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857232"/>
            <a:ext cx="7572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Муниципальное бюджетное общеобразовательное учреждение</a:t>
            </a: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Средняя общеобразовательная школа </a:t>
            </a:r>
            <a:r>
              <a:rPr lang="ru-RU" sz="2000" dirty="0" err="1" smtClean="0">
                <a:solidFill>
                  <a:srgbClr val="0070C0"/>
                </a:solidFill>
              </a:rPr>
              <a:t>с.Хайыраканский</a:t>
            </a:r>
            <a:endParaRPr lang="ru-RU" sz="2000" dirty="0" smtClean="0">
              <a:solidFill>
                <a:srgbClr val="0070C0"/>
              </a:solidFill>
            </a:endParaRPr>
          </a:p>
          <a:p>
            <a:pPr algn="ctr"/>
            <a:r>
              <a:rPr lang="ru-RU" sz="2000" dirty="0" smtClean="0">
                <a:solidFill>
                  <a:srgbClr val="0070C0"/>
                </a:solidFill>
              </a:rPr>
              <a:t> муниципального района «</a:t>
            </a:r>
            <a:r>
              <a:rPr lang="ru-RU" sz="2000" dirty="0" err="1" smtClean="0">
                <a:solidFill>
                  <a:srgbClr val="0070C0"/>
                </a:solidFill>
              </a:rPr>
              <a:t>Улуг-Хемский</a:t>
            </a:r>
            <a:r>
              <a:rPr lang="ru-RU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err="1" smtClean="0">
                <a:solidFill>
                  <a:srgbClr val="0070C0"/>
                </a:solidFill>
              </a:rPr>
              <a:t>кожуун</a:t>
            </a:r>
            <a:r>
              <a:rPr lang="ru-RU" sz="2000" dirty="0" smtClean="0">
                <a:solidFill>
                  <a:srgbClr val="0070C0"/>
                </a:solidFill>
              </a:rPr>
              <a:t> Республики Тыва»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офориентация\фотоотчеты профориентация\7Kn39kz_Pp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профориентация\фотоотчеты профориентация\MZbH-vPhl2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14942" y="285728"/>
            <a:ext cx="39290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FF0000"/>
                </a:solidFill>
              </a:rPr>
              <a:t>Профориентационная</a:t>
            </a:r>
            <a:r>
              <a:rPr lang="ru-RU" sz="2400" dirty="0" smtClean="0">
                <a:solidFill>
                  <a:srgbClr val="FF0000"/>
                </a:solidFill>
              </a:rPr>
              <a:t> работа с участниками губернаторского проекта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«В каждой семье не менее одного ребенка с высшим образованием»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123" name="Picture 3" descr="C:\Users\1\Desktop\профориентация\фотоотчеты профориентация\YIq4nq8n7sI.jpg"/>
          <p:cNvPicPr>
            <a:picLocks noChangeAspect="1" noChangeArrowheads="1"/>
          </p:cNvPicPr>
          <p:nvPr/>
        </p:nvPicPr>
        <p:blipFill>
          <a:blip r:embed="rId3" cstate="print"/>
          <a:srcRect l="13377" t="5873" r="5872" b="162"/>
          <a:stretch>
            <a:fillRect/>
          </a:stretch>
        </p:blipFill>
        <p:spPr bwMode="auto">
          <a:xfrm>
            <a:off x="5143504" y="3214686"/>
            <a:ext cx="4000496" cy="3429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QDk5j-GThr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1714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14290"/>
            <a:ext cx="45720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ru-RU" dirty="0" smtClean="0"/>
              <a:t>Преподаватель сельскохозяйственного факультета </a:t>
            </a:r>
            <a:r>
              <a:rPr lang="ru-RU" dirty="0" err="1" smtClean="0"/>
              <a:t>ТывГУ</a:t>
            </a:r>
            <a:r>
              <a:rPr lang="ru-RU" dirty="0" smtClean="0"/>
              <a:t> </a:t>
            </a:r>
            <a:r>
              <a:rPr lang="ru-RU" dirty="0" err="1" smtClean="0"/>
              <a:t>Болат-оол</a:t>
            </a:r>
            <a:r>
              <a:rPr lang="ru-RU" dirty="0" smtClean="0"/>
              <a:t> </a:t>
            </a:r>
            <a:r>
              <a:rPr lang="ru-RU" dirty="0" err="1" smtClean="0"/>
              <a:t>Чочана</a:t>
            </a:r>
            <a:r>
              <a:rPr lang="ru-RU" dirty="0" smtClean="0"/>
              <a:t> </a:t>
            </a:r>
            <a:r>
              <a:rPr lang="ru-RU" dirty="0" err="1" smtClean="0"/>
              <a:t>Кунгааевна</a:t>
            </a:r>
            <a:r>
              <a:rPr lang="ru-RU" dirty="0" smtClean="0"/>
              <a:t> провела лекцию по профориентации для 11-классников и их родителей.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4" y="142852"/>
            <a:ext cx="4000496" cy="250033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 школе регулярно проводятся встречи со специалистами районного суда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Улуг-Хемского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dirty="0" err="1" smtClean="0">
                <a:solidFill>
                  <a:srgbClr val="FF0000"/>
                </a:solidFill>
              </a:rPr>
              <a:t>кожууна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1\Desktop\профориентация\фотоотчеты профориентация\LN5xArnLRR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</p:spPr>
      </p:pic>
      <p:pic>
        <p:nvPicPr>
          <p:cNvPr id="6147" name="Picture 3" descr="C:\Users\1\Desktop\профориентация\фотоотчеты профориентация\LLcYjWN7jLE.jpg"/>
          <p:cNvPicPr>
            <a:picLocks noChangeAspect="1" noChangeArrowheads="1"/>
          </p:cNvPicPr>
          <p:nvPr/>
        </p:nvPicPr>
        <p:blipFill>
          <a:blip r:embed="rId3" cstate="print"/>
          <a:srcRect l="22656"/>
          <a:stretch>
            <a:fillRect/>
          </a:stretch>
        </p:blipFill>
        <p:spPr bwMode="auto">
          <a:xfrm>
            <a:off x="5000628" y="2840197"/>
            <a:ext cx="4143372" cy="4017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профориентация\фотоотчеты профориентация\xdToAin3-p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\Desktop\профориентация\фотоотчеты профориентация\vqDkcltuWO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215370" cy="1214445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Проведена </a:t>
            </a:r>
            <a:r>
              <a:rPr lang="ru-RU" sz="1800" dirty="0" err="1" smtClean="0">
                <a:solidFill>
                  <a:srgbClr val="FF0000"/>
                </a:solidFill>
              </a:rPr>
              <a:t>профориентационная</a:t>
            </a:r>
            <a:r>
              <a:rPr lang="ru-RU" sz="1800" dirty="0" smtClean="0">
                <a:solidFill>
                  <a:srgbClr val="FF0000"/>
                </a:solidFill>
              </a:rPr>
              <a:t> </a:t>
            </a:r>
            <a:r>
              <a:rPr lang="ru-RU" sz="1800" i="1" dirty="0" smtClean="0">
                <a:solidFill>
                  <a:srgbClr val="FF0000"/>
                </a:solidFill>
              </a:rPr>
              <a:t>встреча</a:t>
            </a:r>
            <a:r>
              <a:rPr lang="ru-RU" sz="1800" dirty="0" smtClean="0">
                <a:solidFill>
                  <a:srgbClr val="FF0000"/>
                </a:solidFill>
              </a:rPr>
              <a:t> для учащихся 9-11классов с преподавателями филиала ГБПОУ РТ "Тувинский строительный техникум" в г. </a:t>
            </a:r>
            <a:r>
              <a:rPr lang="ru-RU" sz="1800" dirty="0" err="1" smtClean="0">
                <a:solidFill>
                  <a:srgbClr val="FF0000"/>
                </a:solidFill>
              </a:rPr>
              <a:t>Шагонар</a:t>
            </a:r>
            <a:r>
              <a:rPr lang="ru-RU" sz="1800" dirty="0" smtClean="0">
                <a:solidFill>
                  <a:srgbClr val="FF0000"/>
                </a:solidFill>
              </a:rPr>
              <a:t>. Преподаватели </a:t>
            </a:r>
            <a:r>
              <a:rPr lang="ru-RU" sz="1800" dirty="0" err="1" smtClean="0">
                <a:solidFill>
                  <a:srgbClr val="FF0000"/>
                </a:solidFill>
              </a:rPr>
              <a:t>Лагбы</a:t>
            </a:r>
            <a:r>
              <a:rPr lang="ru-RU" sz="1800" dirty="0" smtClean="0">
                <a:solidFill>
                  <a:srgbClr val="FF0000"/>
                </a:solidFill>
              </a:rPr>
              <a:t> А. А., </a:t>
            </a:r>
            <a:r>
              <a:rPr lang="ru-RU" sz="1800" dirty="0" err="1" smtClean="0">
                <a:solidFill>
                  <a:srgbClr val="FF0000"/>
                </a:solidFill>
              </a:rPr>
              <a:t>Ооржак</a:t>
            </a:r>
            <a:r>
              <a:rPr lang="ru-RU" sz="1800" dirty="0" smtClean="0">
                <a:solidFill>
                  <a:srgbClr val="FF0000"/>
                </a:solidFill>
              </a:rPr>
              <a:t> З. Х., </a:t>
            </a:r>
            <a:r>
              <a:rPr lang="ru-RU" sz="1800" dirty="0" err="1" smtClean="0">
                <a:solidFill>
                  <a:srgbClr val="FF0000"/>
                </a:solidFill>
              </a:rPr>
              <a:t>Кыртынмай</a:t>
            </a:r>
            <a:r>
              <a:rPr lang="ru-RU" sz="1800" dirty="0" smtClean="0">
                <a:solidFill>
                  <a:srgbClr val="FF0000"/>
                </a:solidFill>
              </a:rPr>
              <a:t> Н. М. провели беседу на тему "Моя будущая профессия", "Жизнь нашего техникума". 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профориентация\фотоотчеты профориентация\tel0WFHA5p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BzpbmfflwqQ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t="13585" b="4215"/>
          <a:stretch>
            <a:fillRect/>
          </a:stretch>
        </p:blipFill>
        <p:spPr bwMode="auto">
          <a:xfrm>
            <a:off x="4277195" y="0"/>
            <a:ext cx="4866805" cy="3000372"/>
          </a:xfrm>
          <a:prstGeom prst="rect">
            <a:avLst/>
          </a:prstGeom>
          <a:noFill/>
        </p:spPr>
      </p:pic>
      <p:pic>
        <p:nvPicPr>
          <p:cNvPr id="2051" name="Picture 3" descr="C:\Users\1\Desktop\ChHlnVr47zs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18113" r="-189"/>
          <a:stretch>
            <a:fillRect/>
          </a:stretch>
        </p:blipFill>
        <p:spPr bwMode="auto">
          <a:xfrm>
            <a:off x="0" y="0"/>
            <a:ext cx="4894574" cy="3000372"/>
          </a:xfrm>
          <a:prstGeom prst="rect">
            <a:avLst/>
          </a:prstGeom>
          <a:noFill/>
        </p:spPr>
      </p:pic>
      <p:pic>
        <p:nvPicPr>
          <p:cNvPr id="2052" name="Picture 4" descr="C:\Users\1\Desktop\9eQSBBRTshA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268" r="7105"/>
          <a:stretch>
            <a:fillRect/>
          </a:stretch>
        </p:blipFill>
        <p:spPr bwMode="auto">
          <a:xfrm>
            <a:off x="0" y="3004082"/>
            <a:ext cx="4786314" cy="3853917"/>
          </a:xfrm>
          <a:prstGeom prst="rect">
            <a:avLst/>
          </a:prstGeom>
          <a:noFill/>
        </p:spPr>
      </p:pic>
      <p:pic>
        <p:nvPicPr>
          <p:cNvPr id="7" name="Picture 2" descr="C:\Users\1\Desktop\l1QV0Fmk87E.jpg"/>
          <p:cNvPicPr>
            <a:picLocks noChangeAspect="1" noChangeArrowheads="1"/>
          </p:cNvPicPr>
          <p:nvPr/>
        </p:nvPicPr>
        <p:blipFill>
          <a:blip r:embed="rId5"/>
          <a:srcRect l="15723" t="8984" r="14668" b="13672"/>
          <a:stretch>
            <a:fillRect/>
          </a:stretch>
        </p:blipFill>
        <p:spPr bwMode="auto">
          <a:xfrm>
            <a:off x="4429124" y="2928934"/>
            <a:ext cx="4714876" cy="3929066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786314" cy="107152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Встреча с преподавателями и студентами естественно- географического факультета  </a:t>
            </a:r>
            <a:r>
              <a:rPr lang="ru-RU" sz="1800" dirty="0" err="1" smtClean="0">
                <a:solidFill>
                  <a:srgbClr val="FF0000"/>
                </a:solidFill>
              </a:rPr>
              <a:t>ТывГУ</a:t>
            </a:r>
            <a:r>
              <a:rPr lang="ru-RU" sz="1800" dirty="0" smtClean="0">
                <a:solidFill>
                  <a:srgbClr val="FF0000"/>
                </a:solidFill>
              </a:rPr>
              <a:t>.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рофориентация фотки 10 класс\изображение_viber_2023-03-27_06-26-39-5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366148" cy="6274611"/>
          </a:xfrm>
          <a:prstGeom prst="rect">
            <a:avLst/>
          </a:prstGeom>
          <a:noFill/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5857916" cy="142876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Встреча с преподавателями и студентами </a:t>
            </a:r>
            <a:r>
              <a:rPr lang="ru-RU" sz="2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Кызылского</a:t>
            </a: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медицинского колледжа.</a:t>
            </a:r>
            <a:r>
              <a:rPr lang="ru-RU" sz="4000" dirty="0" smtClean="0">
                <a:solidFill>
                  <a:srgbClr val="0070C0"/>
                </a:solidFill>
              </a:rPr>
              <a:t> </a:t>
            </a:r>
            <a:endParaRPr lang="ru-RU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профориентация фотки 10 класс\изображение_viber_2023-03-27_07-36-59-44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362"/>
          <a:stretch>
            <a:fillRect/>
          </a:stretch>
        </p:blipFill>
        <p:spPr bwMode="auto">
          <a:xfrm>
            <a:off x="4857752" y="237276"/>
            <a:ext cx="4000497" cy="6406433"/>
          </a:xfrm>
          <a:prstGeom prst="rect">
            <a:avLst/>
          </a:prstGeom>
          <a:noFill/>
        </p:spPr>
      </p:pic>
      <p:pic>
        <p:nvPicPr>
          <p:cNvPr id="6" name="Picture 3" descr="C:\Users\1\Desktop\профориентация фотки 10 класс\изображение_viber_2023-03-27_07-27-00-186.jpg"/>
          <p:cNvPicPr>
            <a:picLocks noChangeAspect="1" noChangeArrowheads="1"/>
          </p:cNvPicPr>
          <p:nvPr/>
        </p:nvPicPr>
        <p:blipFill>
          <a:blip r:embed="rId3"/>
          <a:srcRect l="9412" t="1176"/>
          <a:stretch>
            <a:fillRect/>
          </a:stretch>
        </p:blipFill>
        <p:spPr bwMode="auto">
          <a:xfrm>
            <a:off x="214282" y="214290"/>
            <a:ext cx="4371113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Цель </a:t>
            </a:r>
            <a:r>
              <a:rPr lang="ru-RU" b="1" dirty="0" err="1" smtClean="0">
                <a:solidFill>
                  <a:srgbClr val="FF0000"/>
                </a:solidFill>
              </a:rPr>
              <a:t>профориентационной</a:t>
            </a:r>
            <a:r>
              <a:rPr lang="ru-RU" b="1" dirty="0" smtClean="0">
                <a:solidFill>
                  <a:srgbClr val="FF0000"/>
                </a:solidFill>
              </a:rPr>
              <a:t> работы в школе: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оказания </a:t>
            </a:r>
            <a:r>
              <a:rPr lang="ru-RU" dirty="0" err="1" smtClean="0">
                <a:solidFill>
                  <a:srgbClr val="0070C0"/>
                </a:solidFill>
              </a:rPr>
              <a:t>профориентационной</a:t>
            </a:r>
            <a:r>
              <a:rPr lang="ru-RU" dirty="0" smtClean="0">
                <a:solidFill>
                  <a:srgbClr val="0070C0"/>
                </a:solidFill>
              </a:rPr>
              <a:t> поддержки учащимся в процессе выбора профиля обучения и сферы будущей профессиональной деятельности. выработка у обучающихся сознательного отношения к труду, профессиональное самоопределение в условиях свободы выбора сферы деятельности в соответствии со своими возможностями, способностями и с учетом требований рынка труда.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1\Desktop\O1U5d8PZwB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858280" cy="66437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/>
              <a:t>Кроме этого у нас в гостях были заслуженные артисты РТ, работники </a:t>
            </a:r>
            <a:r>
              <a:rPr lang="ru-RU" sz="2800" dirty="0" err="1" smtClean="0"/>
              <a:t>муздрамтеатра</a:t>
            </a:r>
            <a:r>
              <a:rPr lang="ru-RU" sz="2800" dirty="0" smtClean="0"/>
              <a:t> </a:t>
            </a:r>
            <a:r>
              <a:rPr lang="ru-RU" sz="2800" dirty="0" err="1" smtClean="0"/>
              <a:t>им.В.Кок-оола</a:t>
            </a:r>
            <a:r>
              <a:rPr lang="ru-RU" sz="2800" dirty="0" smtClean="0"/>
              <a:t> Олег </a:t>
            </a:r>
            <a:r>
              <a:rPr lang="ru-RU" sz="2800" dirty="0" err="1" smtClean="0"/>
              <a:t>Сат</a:t>
            </a:r>
            <a:r>
              <a:rPr lang="ru-RU" sz="2800" dirty="0" smtClean="0"/>
              <a:t>, </a:t>
            </a:r>
            <a:r>
              <a:rPr lang="ru-RU" sz="2800" dirty="0" err="1" smtClean="0"/>
              <a:t>Саяна</a:t>
            </a:r>
            <a:r>
              <a:rPr lang="ru-RU" sz="2800" dirty="0" smtClean="0"/>
              <a:t> </a:t>
            </a:r>
            <a:r>
              <a:rPr lang="ru-RU" sz="2800" dirty="0" err="1" smtClean="0"/>
              <a:t>Сат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Users\1\Desktop\-2TTYRNBAo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1\Desktop\AcjwuueCct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1568" r="54084"/>
          <a:stretch>
            <a:fillRect/>
          </a:stretch>
        </p:blipFill>
        <p:spPr bwMode="auto">
          <a:xfrm>
            <a:off x="642910" y="285728"/>
            <a:ext cx="7839632" cy="65722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20 октября 2022 года в </a:t>
            </a:r>
            <a:r>
              <a:rPr lang="ru-RU" sz="2400" dirty="0" err="1" smtClean="0">
                <a:solidFill>
                  <a:srgbClr val="FF0000"/>
                </a:solidFill>
              </a:rPr>
              <a:t>Хайыраканской</a:t>
            </a:r>
            <a:r>
              <a:rPr lang="ru-RU" sz="2400" dirty="0" smtClean="0">
                <a:solidFill>
                  <a:srgbClr val="FF0000"/>
                </a:solidFill>
              </a:rPr>
              <a:t> средней школе состоялась встреча с ветераном военной службы, членом союза писателей Тувы </a:t>
            </a:r>
            <a:r>
              <a:rPr lang="ru-RU" sz="2400" dirty="0" err="1" smtClean="0">
                <a:solidFill>
                  <a:srgbClr val="FF0000"/>
                </a:solidFill>
              </a:rPr>
              <a:t>Ондар</a:t>
            </a:r>
            <a:r>
              <a:rPr lang="ru-RU" sz="2400" dirty="0" smtClean="0">
                <a:solidFill>
                  <a:srgbClr val="FF0000"/>
                </a:solidFill>
              </a:rPr>
              <a:t> Александром </a:t>
            </a:r>
            <a:r>
              <a:rPr lang="ru-RU" sz="2400" dirty="0" err="1" smtClean="0">
                <a:solidFill>
                  <a:srgbClr val="FF0000"/>
                </a:solidFill>
              </a:rPr>
              <a:t>Сүүр-ооловичем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1\Desktop\_7eV01lls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21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1\Desktop\изображение_viber_2023-03-31_04-38-20-4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619" r="9741" b="-1018"/>
          <a:stretch>
            <a:fillRect/>
          </a:stretch>
        </p:blipFill>
        <p:spPr bwMode="auto">
          <a:xfrm>
            <a:off x="2202" y="357166"/>
            <a:ext cx="9141798" cy="65008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Встреча со студентами </a:t>
            </a:r>
            <a:r>
              <a:rPr lang="ru-RU" dirty="0" err="1" smtClean="0"/>
              <a:t>Кызылского</a:t>
            </a:r>
            <a:r>
              <a:rPr lang="ru-RU" dirty="0" smtClean="0"/>
              <a:t> педагогического колледжа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1\Desktop\изображение_viber_2023-03-31_04-38-22-1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431"/>
          <a:stretch>
            <a:fillRect/>
          </a:stretch>
        </p:blipFill>
        <p:spPr bwMode="auto">
          <a:xfrm>
            <a:off x="0" y="214290"/>
            <a:ext cx="9146642" cy="6286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1\Desktop\изображение_viber_2023-03-31_04-38-39-7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25193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400552" cy="11430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/>
              <a:t>Встреча с преподавателями класса ИЗО </a:t>
            </a:r>
            <a:r>
              <a:rPr lang="ru-RU" sz="2800" dirty="0" err="1" smtClean="0"/>
              <a:t>г.Шагонар</a:t>
            </a:r>
            <a:endParaRPr lang="ru-RU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1\Desktop\изображение_viber_2023-03-31_04-38-39-75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530" r="5231" b="5296"/>
          <a:stretch>
            <a:fillRect/>
          </a:stretch>
        </p:blipFill>
        <p:spPr bwMode="auto">
          <a:xfrm>
            <a:off x="500034" y="0"/>
            <a:ext cx="82296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esktop\изображение_viber_2023-03-31_04-38-19-4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4952" y="0"/>
            <a:ext cx="3829048" cy="93978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Элективные курсы для старшеклассников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esktop\изображение_viber_2023-03-31_04-38-19-5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143625" y="214313"/>
            <a:ext cx="2500313" cy="1600200"/>
          </a:xfrm>
          <a:prstGeom prst="rect">
            <a:avLst/>
          </a:prstGeom>
          <a:noFill/>
          <a:ln w="9525" cmpd="dbl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Lucida Sans Unicode" pitchFamily="34" charset="0"/>
              </a:rPr>
              <a:t>Формирование элементов духовной культуры в процессе подготовки учащихся к сознательному выбору профессии</a:t>
            </a:r>
            <a:r>
              <a:rPr lang="ru-RU">
                <a:latin typeface="Lucida Sans Unicode" pitchFamily="34" charset="0"/>
              </a:rPr>
              <a:t>. </a:t>
            </a:r>
          </a:p>
        </p:txBody>
      </p:sp>
      <p:sp>
        <p:nvSpPr>
          <p:cNvPr id="11267" name="Прямоугольник 3"/>
          <p:cNvSpPr>
            <a:spLocks noChangeArrowheads="1"/>
          </p:cNvSpPr>
          <p:nvPr/>
        </p:nvSpPr>
        <p:spPr bwMode="auto">
          <a:xfrm>
            <a:off x="3429000" y="2428875"/>
            <a:ext cx="2643188" cy="2032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FF0000"/>
                </a:solidFill>
                <a:latin typeface="Lucida Sans Unicode" pitchFamily="34" charset="0"/>
              </a:rPr>
              <a:t>Направления, способствующие решению практических вопросов профессионального самоопределения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57188" y="2500313"/>
            <a:ext cx="2357437" cy="2032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Система профориентации, вооружающая школьников знаниями для ориентации в мире профессий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500813" y="2428875"/>
            <a:ext cx="2428875" cy="15001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Умениями объективно оценивать свои индивидуальные особенности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071563" y="142875"/>
            <a:ext cx="2714625" cy="2032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Диагностические методики изучения личности школьников в целях оказания индивидуальной помощи в выборе профессии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6715125" y="4714875"/>
            <a:ext cx="2000250" cy="14779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Теоретические и методические основы проф. консультации молодежи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143000" y="4929188"/>
            <a:ext cx="2286000" cy="12001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Системный подход к профориентации школьников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857625" y="5357813"/>
            <a:ext cx="2143125" cy="12001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Lucida Sans Unicode" pitchFamily="34" charset="0"/>
              </a:rPr>
              <a:t>Общественно-значимые мотивы выбора профессии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3214688" y="2286000"/>
            <a:ext cx="3071812" cy="235743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5286375" y="1571625"/>
            <a:ext cx="857250" cy="785813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>
            <a:off x="3214688" y="2143125"/>
            <a:ext cx="571500" cy="357188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11" idx="2"/>
            <a:endCxn id="5" idx="3"/>
          </p:cNvCxnSpPr>
          <p:nvPr/>
        </p:nvCxnSpPr>
        <p:spPr>
          <a:xfrm rot="10800000" flipV="1">
            <a:off x="2714625" y="3465513"/>
            <a:ext cx="500063" cy="50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10800000" flipV="1">
            <a:off x="2357438" y="4286250"/>
            <a:ext cx="1214437" cy="642938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6215063" y="2857500"/>
            <a:ext cx="285750" cy="214313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5715000" y="4357688"/>
            <a:ext cx="1000125" cy="1000125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1" idx="4"/>
            <a:endCxn id="10" idx="0"/>
          </p:cNvCxnSpPr>
          <p:nvPr/>
        </p:nvCxnSpPr>
        <p:spPr>
          <a:xfrm rot="16200000" flipH="1">
            <a:off x="4483100" y="4911726"/>
            <a:ext cx="714375" cy="17780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1\Desktop\юбилей\фотки\изображение_viber_2022-11-06_16-53-04-5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285784" y="5286388"/>
            <a:ext cx="942978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Элективный курс «Мир </a:t>
            </a: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химии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428625" y="285750"/>
            <a:ext cx="8429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Lucida Sans Unicode" pitchFamily="34" charset="0"/>
              </a:rPr>
              <a:t>Ключевую позицию в организации работы по профориентации занимает </a:t>
            </a:r>
            <a:r>
              <a:rPr lang="ru-RU" sz="2800" b="1" dirty="0">
                <a:latin typeface="Lucida Sans Unicode" pitchFamily="34" charset="0"/>
              </a:rPr>
              <a:t>психологическое сопровождение </a:t>
            </a:r>
            <a:r>
              <a:rPr lang="ru-RU" sz="2800" dirty="0">
                <a:latin typeface="Lucida Sans Unicode" pitchFamily="34" charset="0"/>
              </a:rPr>
              <a:t>ученика с учетом его индивидуальных особенностей на протяжении всего периода обучения в образовательном учреждении. Это позволяет подготовить учащегося к осознанному выбору будущей профессии. </a:t>
            </a:r>
            <a:br>
              <a:rPr lang="ru-RU" sz="2800" dirty="0">
                <a:latin typeface="Lucida Sans Unicode" pitchFamily="34" charset="0"/>
              </a:rPr>
            </a:br>
            <a:endParaRPr lang="ru-RU" sz="2800" dirty="0">
              <a:latin typeface="Lucida Sans Unicode" pitchFamily="34" charset="0"/>
            </a:endParaRPr>
          </a:p>
        </p:txBody>
      </p:sp>
      <p:pic>
        <p:nvPicPr>
          <p:cNvPr id="2253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3929063"/>
            <a:ext cx="2857500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38" y="3929063"/>
            <a:ext cx="2941637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1\Desktop\cd36hDZyHpI.jpg"/>
          <p:cNvPicPr>
            <a:picLocks noChangeAspect="1" noChangeArrowheads="1"/>
          </p:cNvPicPr>
          <p:nvPr/>
        </p:nvPicPr>
        <p:blipFill>
          <a:blip r:embed="rId2" cstate="print"/>
          <a:srcRect l="8204" r="4283" b="2439"/>
          <a:stretch>
            <a:fillRect/>
          </a:stretch>
        </p:blipFill>
        <p:spPr bwMode="auto">
          <a:xfrm>
            <a:off x="0" y="642918"/>
            <a:ext cx="4800636" cy="3000372"/>
          </a:xfrm>
          <a:prstGeom prst="rect">
            <a:avLst/>
          </a:prstGeom>
          <a:noFill/>
        </p:spPr>
      </p:pic>
      <p:pic>
        <p:nvPicPr>
          <p:cNvPr id="45059" name="Picture 3" descr="C:\Users\1\Desktop\EdtRDb-XJ8s.jpg"/>
          <p:cNvPicPr>
            <a:picLocks noChangeAspect="1" noChangeArrowheads="1"/>
          </p:cNvPicPr>
          <p:nvPr/>
        </p:nvPicPr>
        <p:blipFill>
          <a:blip r:embed="rId3"/>
          <a:srcRect t="3464" r="12604"/>
          <a:stretch>
            <a:fillRect/>
          </a:stretch>
        </p:blipFill>
        <p:spPr bwMode="auto">
          <a:xfrm>
            <a:off x="3837407" y="3571876"/>
            <a:ext cx="5306593" cy="3286124"/>
          </a:xfrm>
          <a:prstGeom prst="rect">
            <a:avLst/>
          </a:prstGeom>
          <a:noFill/>
        </p:spPr>
      </p:pic>
      <p:pic>
        <p:nvPicPr>
          <p:cNvPr id="45060" name="Picture 4" descr="C:\Users\1\Desktop\giGB5Mh9rhs.jpg"/>
          <p:cNvPicPr>
            <a:picLocks noChangeAspect="1" noChangeArrowheads="1"/>
          </p:cNvPicPr>
          <p:nvPr/>
        </p:nvPicPr>
        <p:blipFill>
          <a:blip r:embed="rId4"/>
          <a:srcRect l="21035" t="15083" r="14546"/>
          <a:stretch>
            <a:fillRect/>
          </a:stretch>
        </p:blipFill>
        <p:spPr bwMode="auto">
          <a:xfrm>
            <a:off x="0" y="3571876"/>
            <a:ext cx="4446634" cy="3286124"/>
          </a:xfrm>
          <a:prstGeom prst="rect">
            <a:avLst/>
          </a:prstGeom>
          <a:noFill/>
        </p:spPr>
      </p:pic>
      <p:pic>
        <p:nvPicPr>
          <p:cNvPr id="45061" name="Picture 5" descr="C:\Users\1\Desktop\piG5J_jcsXg.jpg"/>
          <p:cNvPicPr>
            <a:picLocks noChangeAspect="1" noChangeArrowheads="1"/>
          </p:cNvPicPr>
          <p:nvPr/>
        </p:nvPicPr>
        <p:blipFill>
          <a:blip r:embed="rId5" cstate="print"/>
          <a:srcRect l="14547"/>
          <a:stretch>
            <a:fillRect/>
          </a:stretch>
        </p:blipFill>
        <p:spPr bwMode="auto">
          <a:xfrm>
            <a:off x="4461798" y="642918"/>
            <a:ext cx="4682202" cy="307181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571604" y="142852"/>
            <a:ext cx="7000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Lucida Sans Unicode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Lucida Sans Unicode" pitchFamily="34" charset="0"/>
              </a:rPr>
              <a:t>Психологическое </a:t>
            </a:r>
            <a:r>
              <a:rPr lang="ru-RU" sz="2800" b="1" dirty="0" smtClean="0">
                <a:solidFill>
                  <a:srgbClr val="FF0000"/>
                </a:solidFill>
                <a:latin typeface="Lucida Sans Unicode" pitchFamily="34" charset="0"/>
              </a:rPr>
              <a:t>сопровождение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по профориентации в школе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1\Desktop\изображение_viber_2023-03-31_04-59-33-0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30" t="4347" r="12772" b="2174"/>
          <a:stretch>
            <a:fillRect/>
          </a:stretch>
        </p:blipFill>
        <p:spPr bwMode="auto">
          <a:xfrm>
            <a:off x="1214414" y="928670"/>
            <a:ext cx="6500858" cy="532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офориентация\фотоотчеты профориентация\i1po6cMvm0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130641" cy="6858000"/>
          </a:xfrm>
          <a:prstGeom prst="rect">
            <a:avLst/>
          </a:prstGeom>
          <a:noFill/>
        </p:spPr>
      </p:pic>
      <p:pic>
        <p:nvPicPr>
          <p:cNvPr id="3075" name="Picture 3" descr="C:\Users\1\Desktop\профориентация\фотоотчеты профориентация\miJNRa-njUc.jpg"/>
          <p:cNvPicPr>
            <a:picLocks noChangeAspect="1" noChangeArrowheads="1"/>
          </p:cNvPicPr>
          <p:nvPr/>
        </p:nvPicPr>
        <p:blipFill>
          <a:blip r:embed="rId3"/>
          <a:srcRect r="4999" b="10000"/>
          <a:stretch>
            <a:fillRect/>
          </a:stretch>
        </p:blipFill>
        <p:spPr bwMode="auto">
          <a:xfrm>
            <a:off x="4929190" y="0"/>
            <a:ext cx="421481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5000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Конкурс рисунков «Профессии наших родителей»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профориентация\фотоотчеты профориентация\VFJmxtJJEo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Классные часы по профориентации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3857620" cy="2928958"/>
          </a:xfrm>
        </p:spPr>
        <p:txBody>
          <a:bodyPr>
            <a:noAutofit/>
          </a:bodyPr>
          <a:lstStyle/>
          <a:p>
            <a:r>
              <a:rPr lang="ru-RU" sz="3600" dirty="0" smtClean="0"/>
              <a:t>Встреча с врачами </a:t>
            </a:r>
            <a:r>
              <a:rPr lang="ru-RU" sz="3600" dirty="0" err="1" smtClean="0"/>
              <a:t>Хайыраканскоой</a:t>
            </a:r>
            <a:r>
              <a:rPr lang="ru-RU" sz="3600" dirty="0" smtClean="0"/>
              <a:t> врачебной амбулатории</a:t>
            </a:r>
            <a:endParaRPr lang="ru-RU" sz="3600" dirty="0"/>
          </a:p>
        </p:txBody>
      </p:sp>
      <p:pic>
        <p:nvPicPr>
          <p:cNvPr id="8194" name="Picture 2" descr="C:\Users\1\Desktop\профориентация\фотоотчеты профориентация\SA10vmbRB2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</p:spPr>
      </p:pic>
      <p:pic>
        <p:nvPicPr>
          <p:cNvPr id="8195" name="Picture 3" descr="C:\Users\1\Desktop\профориентация\фотоотчеты профориентация\59T2VsKPl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5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профориентация\фотоотчеты профориентация\7dB4HUUPAk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43775" cy="7072338"/>
          </a:xfrm>
          <a:prstGeom prst="rect">
            <a:avLst/>
          </a:prstGeom>
          <a:noFill/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0"/>
            <a:ext cx="592932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 медицинский работник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 одна из самых важных 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нужных профессий.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Развитие системы профориентации в школах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это, безусловно, огромный плюс.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профориентация\фотоотчеты профориентация\Iq6x4BvOIg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988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988</TotalTime>
  <Words>313</Words>
  <Application>Microsoft Office PowerPoint</Application>
  <PresentationFormat>Экран (4:3)</PresentationFormat>
  <Paragraphs>36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Цель профориентационной работы в школе:</vt:lpstr>
      <vt:lpstr>Слайд 3</vt:lpstr>
      <vt:lpstr>Уголок по профориентации в школе</vt:lpstr>
      <vt:lpstr>Конкурс рисунков «Профессии наших родителей»</vt:lpstr>
      <vt:lpstr>Классные часы по профориентации</vt:lpstr>
      <vt:lpstr>Встреча с врачами Хайыраканскоой врачебной амбулатории</vt:lpstr>
      <vt:lpstr>Слайд 8</vt:lpstr>
      <vt:lpstr>Слайд 9</vt:lpstr>
      <vt:lpstr>Слайд 10</vt:lpstr>
      <vt:lpstr>Слайд 11</vt:lpstr>
      <vt:lpstr>Слайд 12</vt:lpstr>
      <vt:lpstr>В школе регулярно проводятся встречи со специалистами районного суда  Улуг-Хемского кожууна</vt:lpstr>
      <vt:lpstr>Слайд 14</vt:lpstr>
      <vt:lpstr>Проведена профориентационная встреча для учащихся 9-11классов с преподавателями филиала ГБПОУ РТ "Тувинский строительный техникум" в г. Шагонар. Преподаватели Лагбы А. А., Ооржак З. Х., Кыртынмай Н. М. провели беседу на тему "Моя будущая профессия", "Жизнь нашего техникума". </vt:lpstr>
      <vt:lpstr>Слайд 16</vt:lpstr>
      <vt:lpstr>Встреча с преподавателями и студентами естественно- географического факультета  ТывГУ.</vt:lpstr>
      <vt:lpstr>Встреча с преподавателями и студентами Кызылского медицинского колледжа. </vt:lpstr>
      <vt:lpstr>Слайд 19</vt:lpstr>
      <vt:lpstr>Кроме этого у нас в гостях были заслуженные артисты РТ, работники муздрамтеатра им.В.Кок-оола Олег Сат, Саяна Сат</vt:lpstr>
      <vt:lpstr>Слайд 21</vt:lpstr>
      <vt:lpstr>20 октября 2022 года в Хайыраканской средней школе состоялась встреча с ветераном военной службы, членом союза писателей Тувы Ондар Александром Сүүр-ооловичем</vt:lpstr>
      <vt:lpstr>Слайд 23</vt:lpstr>
      <vt:lpstr>Встреча со студентами Кызылского педагогического колледжа</vt:lpstr>
      <vt:lpstr>Слайд 25</vt:lpstr>
      <vt:lpstr>Встреча с преподавателями класса ИЗО г.Шагонар</vt:lpstr>
      <vt:lpstr>Слайд 27</vt:lpstr>
      <vt:lpstr>Элективные курсы для старшеклассников</vt:lpstr>
      <vt:lpstr>Слайд 29</vt:lpstr>
      <vt:lpstr>Слайд 30</vt:lpstr>
      <vt:lpstr>Слайд 31</vt:lpstr>
      <vt:lpstr>Слайд 32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  «ТВОРЧЕСТВО»</dc:title>
  <dc:creator>1</dc:creator>
  <cp:lastModifiedBy>1</cp:lastModifiedBy>
  <cp:revision>69</cp:revision>
  <dcterms:created xsi:type="dcterms:W3CDTF">2022-11-03T02:09:57Z</dcterms:created>
  <dcterms:modified xsi:type="dcterms:W3CDTF">2023-03-31T02:15:22Z</dcterms:modified>
</cp:coreProperties>
</file>