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56" r:id="rId1"/>
  </p:sldMasterIdLst>
  <p:sldIdLst>
    <p:sldId id="257" r:id="rId2"/>
    <p:sldId id="295" r:id="rId3"/>
    <p:sldId id="294" r:id="rId4"/>
    <p:sldId id="258" r:id="rId5"/>
    <p:sldId id="259" r:id="rId6"/>
    <p:sldId id="262" r:id="rId7"/>
    <p:sldId id="263" r:id="rId8"/>
    <p:sldId id="264" r:id="rId9"/>
    <p:sldId id="265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7" r:id="rId20"/>
    <p:sldId id="278" r:id="rId21"/>
    <p:sldId id="279" r:id="rId22"/>
    <p:sldId id="280" r:id="rId23"/>
    <p:sldId id="281" r:id="rId24"/>
    <p:sldId id="283" r:id="rId25"/>
    <p:sldId id="284" r:id="rId26"/>
    <p:sldId id="282" r:id="rId27"/>
    <p:sldId id="285" r:id="rId28"/>
    <p:sldId id="286" r:id="rId29"/>
    <p:sldId id="287" r:id="rId30"/>
    <p:sldId id="289" r:id="rId31"/>
    <p:sldId id="290" r:id="rId32"/>
    <p:sldId id="292" r:id="rId33"/>
    <p:sldId id="291" r:id="rId34"/>
    <p:sldId id="293" r:id="rId35"/>
    <p:sldId id="296" r:id="rId36"/>
  </p:sldIdLst>
  <p:sldSz cx="9144000" cy="6858000" type="screen4x3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62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1650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9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772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8EAB2-BE2F-41B7-8564-3D1FFA062FE6}" type="datetimeFigureOut">
              <a:rPr lang="ru-RU" smtClean="0"/>
              <a:pPr/>
              <a:t>06.03.2024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3396D-2CAB-4BB0-B87D-F79AF4DACE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7050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8EAB2-BE2F-41B7-8564-3D1FFA062FE6}" type="datetimeFigureOut">
              <a:rPr lang="ru-RU" smtClean="0"/>
              <a:pPr/>
              <a:t>06.03.2024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3396D-2CAB-4BB0-B87D-F79AF4DACE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48030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8EAB2-BE2F-41B7-8564-3D1FFA062FE6}" type="datetimeFigureOut">
              <a:rPr lang="ru-RU" smtClean="0"/>
              <a:pPr/>
              <a:t>06.03.2024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3396D-2CAB-4BB0-B87D-F79AF4DACED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129851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8EAB2-BE2F-41B7-8564-3D1FFA062FE6}" type="datetimeFigureOut">
              <a:rPr lang="ru-RU" smtClean="0"/>
              <a:pPr/>
              <a:t>06.03.2024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3396D-2CAB-4BB0-B87D-F79AF4DACE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43025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8EAB2-BE2F-41B7-8564-3D1FFA062FE6}" type="datetimeFigureOut">
              <a:rPr lang="ru-RU" smtClean="0"/>
              <a:pPr/>
              <a:t>06.03.2024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3396D-2CAB-4BB0-B87D-F79AF4DACED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185105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8EAB2-BE2F-41B7-8564-3D1FFA062FE6}" type="datetimeFigureOut">
              <a:rPr lang="ru-RU" smtClean="0"/>
              <a:pPr/>
              <a:t>06.03.2024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3396D-2CAB-4BB0-B87D-F79AF4DACE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55521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81894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4454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175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1056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8EAB2-BE2F-41B7-8564-3D1FFA062FE6}" type="datetimeFigureOut">
              <a:rPr lang="ru-RU" smtClean="0"/>
              <a:pPr/>
              <a:t>06.03.2024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3396D-2CAB-4BB0-B87D-F79AF4DACE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0517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3/6/2024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1035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173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3/6/2024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861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98687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8EAB2-BE2F-41B7-8564-3D1FFA062FE6}" type="datetimeFigureOut">
              <a:rPr lang="ru-RU" smtClean="0"/>
              <a:pPr/>
              <a:t>06.03.2024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3396D-2CAB-4BB0-B87D-F79AF4DACE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0835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3/6/2024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34735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  <p:sldLayoutId id="2147483772" r:id="rId16"/>
    <p:sldLayoutId id="214748377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kizil.bezformata.com/word/tcifrovaya-obrazovatelnaya-sreda/7963169/" TargetMode="Externa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CustomShape 1"/>
          <p:cNvSpPr/>
          <p:nvPr/>
        </p:nvSpPr>
        <p:spPr>
          <a:xfrm>
            <a:off x="1435680" y="274680"/>
            <a:ext cx="7497000" cy="114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ADEAA71-F28B-4240-B799-48DFFBFDC387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905521" y="-62144"/>
            <a:ext cx="7776839" cy="6858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CustomShape 1"/>
          <p:cNvSpPr/>
          <p:nvPr/>
        </p:nvSpPr>
        <p:spPr>
          <a:xfrm>
            <a:off x="1435680" y="274680"/>
            <a:ext cx="7497000" cy="114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8" name="CustomShape 2"/>
          <p:cNvSpPr/>
          <p:nvPr/>
        </p:nvSpPr>
        <p:spPr>
          <a:xfrm>
            <a:off x="1435680" y="1447920"/>
            <a:ext cx="7497000" cy="4799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09" name="Рисунок 108"/>
          <p:cNvPicPr/>
          <p:nvPr/>
        </p:nvPicPr>
        <p:blipFill rotWithShape="1">
          <a:blip r:embed="rId2"/>
          <a:srcRect l="18487" t="1559" r="9845" b="13376"/>
          <a:stretch/>
        </p:blipFill>
        <p:spPr>
          <a:xfrm>
            <a:off x="981176" y="1387274"/>
            <a:ext cx="7399344" cy="5196046"/>
          </a:xfrm>
          <a:prstGeom prst="rect">
            <a:avLst/>
          </a:prstGeom>
          <a:ln>
            <a:noFill/>
          </a:ln>
        </p:spPr>
      </p:pic>
      <p:sp>
        <p:nvSpPr>
          <p:cNvPr id="110" name="CustomShape 3"/>
          <p:cNvSpPr/>
          <p:nvPr/>
        </p:nvSpPr>
        <p:spPr>
          <a:xfrm>
            <a:off x="4139434" y="104319"/>
            <a:ext cx="5004566" cy="14322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000" b="0" strike="noStrike" spc="-1" dirty="0">
                <a:solidFill>
                  <a:schemeClr val="accent1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Gill Sans MT"/>
              </a:rPr>
              <a:t>Семинар для педагогов</a:t>
            </a:r>
          </a:p>
          <a:p>
            <a:pPr algn="ctr">
              <a:lnSpc>
                <a:spcPct val="100000"/>
              </a:lnSpc>
            </a:pPr>
            <a:r>
              <a:rPr lang="ru-RU" sz="2000" b="0" strike="noStrike" spc="-1" dirty="0">
                <a:solidFill>
                  <a:schemeClr val="accent1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Gill Sans MT"/>
              </a:rPr>
              <a:t> «Цифровая грамотность педагога.</a:t>
            </a:r>
          </a:p>
          <a:p>
            <a:pPr algn="ctr">
              <a:lnSpc>
                <a:spcPct val="100000"/>
              </a:lnSpc>
            </a:pPr>
            <a:r>
              <a:rPr lang="ru-RU" sz="2000" b="0" strike="noStrike" spc="-1" dirty="0">
                <a:solidFill>
                  <a:schemeClr val="accent1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Gill Sans MT"/>
              </a:rPr>
              <a:t>Дистанционные технологии обучения»</a:t>
            </a:r>
            <a:endParaRPr lang="ru-RU" sz="1800" b="0" strike="noStrike" spc="-1" dirty="0">
              <a:solidFill>
                <a:schemeClr val="accent1">
                  <a:lumMod val="75000"/>
                </a:schemeClr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</p:txBody>
      </p:sp>
      <p:pic>
        <p:nvPicPr>
          <p:cNvPr id="111" name="Рисунок 110"/>
          <p:cNvPicPr/>
          <p:nvPr/>
        </p:nvPicPr>
        <p:blipFill>
          <a:blip r:embed="rId3" cstate="print"/>
          <a:stretch/>
        </p:blipFill>
        <p:spPr>
          <a:xfrm>
            <a:off x="0" y="-3498"/>
            <a:ext cx="3748709" cy="1228115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1"/>
          <p:cNvSpPr/>
          <p:nvPr/>
        </p:nvSpPr>
        <p:spPr>
          <a:xfrm>
            <a:off x="1435680" y="274680"/>
            <a:ext cx="7497000" cy="114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3" name="CustomShape 2"/>
          <p:cNvSpPr/>
          <p:nvPr/>
        </p:nvSpPr>
        <p:spPr>
          <a:xfrm>
            <a:off x="1435680" y="1447920"/>
            <a:ext cx="7497000" cy="4799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14" name="Рисунок 113"/>
          <p:cNvPicPr/>
          <p:nvPr/>
        </p:nvPicPr>
        <p:blipFill rotWithShape="1">
          <a:blip r:embed="rId2"/>
          <a:srcRect l="32332" t="34020" r="9202" b="11451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CustomShape 1"/>
          <p:cNvSpPr/>
          <p:nvPr/>
        </p:nvSpPr>
        <p:spPr>
          <a:xfrm>
            <a:off x="1435680" y="274680"/>
            <a:ext cx="7497000" cy="114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7" name="CustomShape 2"/>
          <p:cNvSpPr/>
          <p:nvPr/>
        </p:nvSpPr>
        <p:spPr>
          <a:xfrm>
            <a:off x="1435680" y="1447920"/>
            <a:ext cx="7497000" cy="4799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18" name="Рисунок 117"/>
          <p:cNvPicPr/>
          <p:nvPr/>
        </p:nvPicPr>
        <p:blipFill rotWithShape="1">
          <a:blip r:embed="rId2"/>
          <a:srcRect l="10194" t="19335" r="9317" b="1"/>
          <a:stretch/>
        </p:blipFill>
        <p:spPr>
          <a:xfrm>
            <a:off x="1153813" y="1088109"/>
            <a:ext cx="7497001" cy="5370394"/>
          </a:xfrm>
          <a:prstGeom prst="rect">
            <a:avLst/>
          </a:prstGeom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918AA54-BE43-4040-89B1-FB40758ED7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497"/>
            <a:ext cx="2113453" cy="14562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CustomShape 1"/>
          <p:cNvSpPr/>
          <p:nvPr/>
        </p:nvSpPr>
        <p:spPr>
          <a:xfrm>
            <a:off x="1435680" y="274680"/>
            <a:ext cx="7497000" cy="114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1" name="CustomShape 2"/>
          <p:cNvSpPr/>
          <p:nvPr/>
        </p:nvSpPr>
        <p:spPr>
          <a:xfrm>
            <a:off x="1435680" y="1447920"/>
            <a:ext cx="7497000" cy="4799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22" name="Рисунок 121"/>
          <p:cNvPicPr/>
          <p:nvPr/>
        </p:nvPicPr>
        <p:blipFill rotWithShape="1">
          <a:blip r:embed="rId2"/>
          <a:srcRect l="12188" t="30504" r="10093" b="3168"/>
          <a:stretch/>
        </p:blipFill>
        <p:spPr>
          <a:xfrm>
            <a:off x="105660" y="306363"/>
            <a:ext cx="8932680" cy="5771013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ustomShape 1"/>
          <p:cNvSpPr/>
          <p:nvPr/>
        </p:nvSpPr>
        <p:spPr>
          <a:xfrm>
            <a:off x="1435680" y="274680"/>
            <a:ext cx="7497000" cy="114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5" name="CustomShape 2"/>
          <p:cNvSpPr/>
          <p:nvPr/>
        </p:nvSpPr>
        <p:spPr>
          <a:xfrm>
            <a:off x="1435680" y="1447920"/>
            <a:ext cx="7497000" cy="4799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6" name="CustomShape 3"/>
          <p:cNvSpPr/>
          <p:nvPr/>
        </p:nvSpPr>
        <p:spPr>
          <a:xfrm>
            <a:off x="864000" y="274680"/>
            <a:ext cx="7997400" cy="732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27" name="Рисунок 126"/>
          <p:cNvPicPr/>
          <p:nvPr/>
        </p:nvPicPr>
        <p:blipFill>
          <a:blip r:embed="rId2"/>
          <a:stretch/>
        </p:blipFill>
        <p:spPr>
          <a:xfrm>
            <a:off x="29520" y="720"/>
            <a:ext cx="9143640" cy="6856920"/>
          </a:xfrm>
          <a:prstGeom prst="rect">
            <a:avLst/>
          </a:prstGeom>
          <a:ln>
            <a:noFill/>
          </a:ln>
        </p:spPr>
      </p:pic>
      <p:sp>
        <p:nvSpPr>
          <p:cNvPr id="128" name="CustomShape 4"/>
          <p:cNvSpPr/>
          <p:nvPr/>
        </p:nvSpPr>
        <p:spPr>
          <a:xfrm>
            <a:off x="0" y="0"/>
            <a:ext cx="9173160" cy="1281241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/>
            <a:r>
              <a:rPr lang="ru-RU" sz="1800" b="1" strike="noStrike" spc="-1" dirty="0">
                <a:solidFill>
                  <a:schemeClr val="accent1">
                    <a:lumMod val="60000"/>
                    <a:lumOff val="40000"/>
                  </a:schemeClr>
                </a:solidFill>
                <a:uFill>
                  <a:solidFill>
                    <a:srgbClr val="FFFFFF"/>
                  </a:solidFill>
                </a:uFill>
                <a:latin typeface="XO Oriel"/>
              </a:rPr>
              <a:t>Дни открытых дверей в образовательном центре</a:t>
            </a:r>
          </a:p>
          <a:p>
            <a:pPr algn="ctr"/>
            <a:r>
              <a:rPr lang="ru-RU" sz="1800" b="1" strike="noStrike" spc="-1" dirty="0">
                <a:solidFill>
                  <a:schemeClr val="accent1">
                    <a:lumMod val="60000"/>
                    <a:lumOff val="40000"/>
                  </a:schemeClr>
                </a:solidFill>
                <a:uFill>
                  <a:solidFill>
                    <a:srgbClr val="FFFFFF"/>
                  </a:solidFill>
                </a:uFill>
                <a:latin typeface="XO Oriel"/>
              </a:rPr>
              <a:t> "Цифровая образовательная среда".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CustomShape 1"/>
          <p:cNvSpPr/>
          <p:nvPr/>
        </p:nvSpPr>
        <p:spPr>
          <a:xfrm>
            <a:off x="1435680" y="274680"/>
            <a:ext cx="7497000" cy="114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1" name="CustomShape 2"/>
          <p:cNvSpPr/>
          <p:nvPr/>
        </p:nvSpPr>
        <p:spPr>
          <a:xfrm>
            <a:off x="1435680" y="1447920"/>
            <a:ext cx="7497000" cy="4799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32" name="Рисунок 131"/>
          <p:cNvPicPr/>
          <p:nvPr/>
        </p:nvPicPr>
        <p:blipFill rotWithShape="1">
          <a:blip r:embed="rId2"/>
          <a:srcRect l="19501" t="897" r="2233" b="-52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CustomShape 1"/>
          <p:cNvSpPr/>
          <p:nvPr/>
        </p:nvSpPr>
        <p:spPr>
          <a:xfrm>
            <a:off x="1435680" y="274680"/>
            <a:ext cx="7497000" cy="114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5" name="CustomShape 2"/>
          <p:cNvSpPr/>
          <p:nvPr/>
        </p:nvSpPr>
        <p:spPr>
          <a:xfrm>
            <a:off x="1435680" y="1447920"/>
            <a:ext cx="7497000" cy="4799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37" name="Рисунок 136"/>
          <p:cNvPicPr/>
          <p:nvPr/>
        </p:nvPicPr>
        <p:blipFill>
          <a:blip r:embed="rId2"/>
          <a:stretch/>
        </p:blipFill>
        <p:spPr>
          <a:xfrm>
            <a:off x="-24120" y="-62144"/>
            <a:ext cx="9168120" cy="6919784"/>
          </a:xfrm>
          <a:prstGeom prst="rect">
            <a:avLst/>
          </a:prstGeom>
          <a:ln>
            <a:noFill/>
          </a:ln>
        </p:spPr>
      </p:pic>
      <p:sp>
        <p:nvSpPr>
          <p:cNvPr id="136" name="CustomShape 3"/>
          <p:cNvSpPr/>
          <p:nvPr/>
        </p:nvSpPr>
        <p:spPr>
          <a:xfrm>
            <a:off x="-24120" y="-62144"/>
            <a:ext cx="9168120" cy="161573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/>
            <a:r>
              <a:rPr lang="ru-RU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XO Oriel"/>
                <a:ea typeface="DejaVu Sans"/>
              </a:rPr>
              <a:t>29 февраля в МБОУ СОШ </a:t>
            </a:r>
            <a:r>
              <a:rPr lang="ru-RU" b="0" strike="noStrike" spc="-1" dirty="0" err="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XO Oriel"/>
                <a:ea typeface="DejaVu Sans"/>
              </a:rPr>
              <a:t>с.Хайыракан</a:t>
            </a:r>
            <a:r>
              <a:rPr lang="ru-RU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XO Oriel"/>
                <a:ea typeface="DejaVu Sans"/>
              </a:rPr>
              <a:t> по плану недели Национального проекта "Образование" прошло общешкольное родительское собрание на тему</a:t>
            </a:r>
          </a:p>
          <a:p>
            <a:pPr algn="ctr"/>
            <a:r>
              <a:rPr lang="ru-RU" b="0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XO Oriel"/>
                <a:ea typeface="DejaVu Sans"/>
              </a:rPr>
              <a:t> «Цифровая образовательная среда - новые возможности развития детей и взрослых».</a:t>
            </a:r>
            <a:endParaRPr lang="ru-RU" b="0" strike="noStrike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CustomShape 1"/>
          <p:cNvSpPr/>
          <p:nvPr/>
        </p:nvSpPr>
        <p:spPr>
          <a:xfrm>
            <a:off x="1435680" y="274680"/>
            <a:ext cx="7497000" cy="114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0" name="CustomShape 2"/>
          <p:cNvSpPr/>
          <p:nvPr/>
        </p:nvSpPr>
        <p:spPr>
          <a:xfrm>
            <a:off x="1435680" y="1447920"/>
            <a:ext cx="7497000" cy="4799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41" name="Рисунок 140"/>
          <p:cNvPicPr/>
          <p:nvPr/>
        </p:nvPicPr>
        <p:blipFill>
          <a:blip r:embed="rId2"/>
          <a:stretch/>
        </p:blipFill>
        <p:spPr>
          <a:xfrm>
            <a:off x="0" y="24840"/>
            <a:ext cx="9143640" cy="6856920"/>
          </a:xfrm>
          <a:prstGeom prst="rect">
            <a:avLst/>
          </a:prstGeom>
          <a:ln>
            <a:noFill/>
          </a:ln>
        </p:spPr>
      </p:pic>
      <p:sp>
        <p:nvSpPr>
          <p:cNvPr id="8" name="CustomShape 3">
            <a:extLst>
              <a:ext uri="{FF2B5EF4-FFF2-40B4-BE49-F238E27FC236}">
                <a16:creationId xmlns:a16="http://schemas.microsoft.com/office/drawing/2014/main" id="{D8AB26FB-BEE1-4C15-8131-55AC1D08B9F9}"/>
              </a:ext>
            </a:extLst>
          </p:cNvPr>
          <p:cNvSpPr/>
          <p:nvPr/>
        </p:nvSpPr>
        <p:spPr>
          <a:xfrm>
            <a:off x="-24120" y="-62144"/>
            <a:ext cx="9168120" cy="161573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/>
            <a:r>
              <a:rPr lang="ru-RU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XO Oriel"/>
                <a:ea typeface="DejaVu Sans"/>
              </a:rPr>
              <a:t>29 февраля в МБОУ СОШ </a:t>
            </a:r>
            <a:r>
              <a:rPr lang="ru-RU" b="0" strike="noStrike" spc="-1" dirty="0" err="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XO Oriel"/>
                <a:ea typeface="DejaVu Sans"/>
              </a:rPr>
              <a:t>с.Хайыракан</a:t>
            </a:r>
            <a:r>
              <a:rPr lang="ru-RU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XO Oriel"/>
                <a:ea typeface="DejaVu Sans"/>
              </a:rPr>
              <a:t> по плану недели Национального проекта "Образование" прошло общешкольное родительское собрание на тему</a:t>
            </a:r>
          </a:p>
          <a:p>
            <a:pPr algn="ctr"/>
            <a:r>
              <a:rPr lang="ru-RU" b="0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XO Oriel"/>
                <a:ea typeface="DejaVu Sans"/>
              </a:rPr>
              <a:t> «Цифровая образовательная среда - новые возможности развития детей и взрослых».</a:t>
            </a:r>
            <a:endParaRPr lang="ru-RU" b="0" strike="noStrike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CustomShape 1"/>
          <p:cNvSpPr/>
          <p:nvPr/>
        </p:nvSpPr>
        <p:spPr>
          <a:xfrm>
            <a:off x="1435680" y="274680"/>
            <a:ext cx="7497000" cy="114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4" name="CustomShape 2"/>
          <p:cNvSpPr/>
          <p:nvPr/>
        </p:nvSpPr>
        <p:spPr>
          <a:xfrm>
            <a:off x="1435680" y="1447920"/>
            <a:ext cx="7497000" cy="4799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45" name="Рисунок 144"/>
          <p:cNvPicPr/>
          <p:nvPr/>
        </p:nvPicPr>
        <p:blipFill rotWithShape="1">
          <a:blip r:embed="rId2"/>
          <a:srcRect l="40758" t="27962" r="18002" b="30320"/>
          <a:stretch/>
        </p:blipFill>
        <p:spPr>
          <a:xfrm>
            <a:off x="71021" y="88776"/>
            <a:ext cx="9001958" cy="6769224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CustomShape 1"/>
          <p:cNvSpPr/>
          <p:nvPr/>
        </p:nvSpPr>
        <p:spPr>
          <a:xfrm>
            <a:off x="1435680" y="274680"/>
            <a:ext cx="7497000" cy="114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2" name="CustomShape 2"/>
          <p:cNvSpPr/>
          <p:nvPr/>
        </p:nvSpPr>
        <p:spPr>
          <a:xfrm>
            <a:off x="1435680" y="1447920"/>
            <a:ext cx="7497000" cy="4799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54" name="Рисунок 153"/>
          <p:cNvPicPr/>
          <p:nvPr/>
        </p:nvPicPr>
        <p:blipFill rotWithShape="1">
          <a:blip r:embed="rId2"/>
          <a:srcRect l="15701" t="14886" r="10679" b="7702"/>
          <a:stretch/>
        </p:blipFill>
        <p:spPr>
          <a:xfrm>
            <a:off x="179297" y="274680"/>
            <a:ext cx="8753383" cy="6583320"/>
          </a:xfrm>
          <a:prstGeom prst="rect">
            <a:avLst/>
          </a:prstGeom>
          <a:ln>
            <a:noFill/>
          </a:ln>
        </p:spPr>
      </p:pic>
      <p:sp>
        <p:nvSpPr>
          <p:cNvPr id="153" name="CustomShape 3"/>
          <p:cNvSpPr/>
          <p:nvPr/>
        </p:nvSpPr>
        <p:spPr>
          <a:xfrm>
            <a:off x="-62144" y="1"/>
            <a:ext cx="9215504" cy="1020931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/>
            <a:r>
              <a:rPr lang="ru-RU" sz="1800" b="0" strike="noStrike" spc="-1" dirty="0">
                <a:solidFill>
                  <a:schemeClr val="accent1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XO Oriel"/>
                <a:ea typeface="DejaVu Sans"/>
              </a:rPr>
              <a:t>Победители муниципального конкурса</a:t>
            </a:r>
          </a:p>
          <a:p>
            <a:pPr algn="ctr"/>
            <a:r>
              <a:rPr lang="ru-RU" sz="1800" b="0" strike="noStrike" spc="-1" dirty="0">
                <a:solidFill>
                  <a:schemeClr val="accent1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XO Oriel"/>
                <a:ea typeface="DejaVu Sans"/>
              </a:rPr>
              <a:t> по </a:t>
            </a:r>
            <a:r>
              <a:rPr lang="ru-RU" sz="1800" b="0" strike="noStrike" spc="-1" dirty="0" err="1">
                <a:solidFill>
                  <a:schemeClr val="accent1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XO Oriel"/>
                <a:ea typeface="DejaVu Sans"/>
              </a:rPr>
              <a:t>лего</a:t>
            </a:r>
            <a:r>
              <a:rPr lang="ru-RU" sz="1800" b="0" strike="noStrike" spc="-1" dirty="0">
                <a:solidFill>
                  <a:schemeClr val="accent1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XO Oriel"/>
                <a:ea typeface="DejaVu Sans"/>
              </a:rPr>
              <a:t>-конструированию и робототехнике </a:t>
            </a:r>
          </a:p>
          <a:p>
            <a:pPr algn="ctr"/>
            <a:r>
              <a:rPr lang="ru-RU" sz="1800" b="0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XO Oriel"/>
                <a:ea typeface="DejaVu Sans"/>
              </a:rPr>
              <a:t>Поздравляем наших участников победой и желаем дальнейших успехов!</a:t>
            </a:r>
            <a:endParaRPr lang="ru-RU" sz="1800" b="0" strike="noStrike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550B232-7797-4E2D-B228-F0FCEADEDA07}"/>
              </a:ext>
            </a:extLst>
          </p:cNvPr>
          <p:cNvSpPr/>
          <p:nvPr/>
        </p:nvSpPr>
        <p:spPr>
          <a:xfrm>
            <a:off x="506027" y="670264"/>
            <a:ext cx="7985465" cy="44012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</a:rPr>
              <a:t>Неделя </a:t>
            </a:r>
          </a:p>
          <a:p>
            <a:pPr algn="ctr"/>
            <a:r>
              <a:rPr lang="ru-RU" sz="40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</a:rPr>
              <a:t>«Итоги национального проекта </a:t>
            </a:r>
          </a:p>
          <a:p>
            <a:pPr algn="ctr"/>
            <a:r>
              <a:rPr lang="ru-RU" sz="40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</a:rPr>
              <a:t>«Образование» </a:t>
            </a:r>
          </a:p>
          <a:p>
            <a:pPr algn="ctr"/>
            <a:r>
              <a:rPr lang="ru-RU" sz="40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</a:rPr>
              <a:t>для каждого» </a:t>
            </a:r>
          </a:p>
          <a:p>
            <a:pPr algn="ctr"/>
            <a:r>
              <a:rPr lang="ru-RU" sz="4000" b="1" cap="none" spc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МБОУ СОШ </a:t>
            </a:r>
            <a:r>
              <a:rPr lang="ru-RU" sz="4000" b="1" cap="none" spc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с.Хайыракан</a:t>
            </a:r>
            <a:endParaRPr lang="ru-RU" sz="4000" b="1" cap="none" spc="0" dirty="0">
              <a:ln w="2222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/>
            </a:endParaRPr>
          </a:p>
          <a:p>
            <a:pPr algn="ctr"/>
            <a:r>
              <a:rPr lang="ru-RU" sz="4000" b="1" cap="none" spc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 </a:t>
            </a:r>
            <a:r>
              <a:rPr lang="ru-RU" sz="4000" b="1" cap="none" spc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Улуг-Хемского</a:t>
            </a:r>
            <a:r>
              <a:rPr lang="ru-RU" sz="4000" b="1" cap="none" spc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 </a:t>
            </a:r>
            <a:r>
              <a:rPr lang="ru-RU" sz="40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</a:rPr>
              <a:t>кожууна</a:t>
            </a:r>
            <a:endParaRPr lang="ru-RU" sz="4000" b="1" cap="none" spc="0" dirty="0">
              <a:ln w="2222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571015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CustomShape 1"/>
          <p:cNvSpPr/>
          <p:nvPr/>
        </p:nvSpPr>
        <p:spPr>
          <a:xfrm>
            <a:off x="1435680" y="274680"/>
            <a:ext cx="7497000" cy="114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7" name="CustomShape 2"/>
          <p:cNvSpPr/>
          <p:nvPr/>
        </p:nvSpPr>
        <p:spPr>
          <a:xfrm>
            <a:off x="1435680" y="1447920"/>
            <a:ext cx="7497000" cy="4799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58" name="Рисунок 157"/>
          <p:cNvPicPr/>
          <p:nvPr/>
        </p:nvPicPr>
        <p:blipFill>
          <a:blip r:embed="rId2"/>
          <a:stretch/>
        </p:blipFill>
        <p:spPr>
          <a:xfrm>
            <a:off x="0" y="0"/>
            <a:ext cx="9143640" cy="6856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CustomShape 1"/>
          <p:cNvSpPr/>
          <p:nvPr/>
        </p:nvSpPr>
        <p:spPr>
          <a:xfrm>
            <a:off x="1435680" y="274680"/>
            <a:ext cx="7497000" cy="114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1" name="CustomShape 2"/>
          <p:cNvSpPr/>
          <p:nvPr/>
        </p:nvSpPr>
        <p:spPr>
          <a:xfrm>
            <a:off x="1435680" y="1447920"/>
            <a:ext cx="7497000" cy="4799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62" name="Рисунок 161"/>
          <p:cNvPicPr/>
          <p:nvPr/>
        </p:nvPicPr>
        <p:blipFill>
          <a:blip r:embed="rId2"/>
          <a:stretch/>
        </p:blipFill>
        <p:spPr>
          <a:xfrm>
            <a:off x="8640" y="24840"/>
            <a:ext cx="9135000" cy="6850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CustomShape 1"/>
          <p:cNvSpPr/>
          <p:nvPr/>
        </p:nvSpPr>
        <p:spPr>
          <a:xfrm>
            <a:off x="1435680" y="274680"/>
            <a:ext cx="7497000" cy="114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5" name="CustomShape 2"/>
          <p:cNvSpPr/>
          <p:nvPr/>
        </p:nvSpPr>
        <p:spPr>
          <a:xfrm>
            <a:off x="1435680" y="1447920"/>
            <a:ext cx="7497000" cy="4799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66" name="Рисунок 165"/>
          <p:cNvPicPr/>
          <p:nvPr/>
        </p:nvPicPr>
        <p:blipFill>
          <a:blip r:embed="rId2"/>
          <a:stretch/>
        </p:blipFill>
        <p:spPr>
          <a:xfrm>
            <a:off x="8640" y="0"/>
            <a:ext cx="9135000" cy="6850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CustomShape 1"/>
          <p:cNvSpPr/>
          <p:nvPr/>
        </p:nvSpPr>
        <p:spPr>
          <a:xfrm>
            <a:off x="1435680" y="274680"/>
            <a:ext cx="7497000" cy="114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0" name="CustomShape 3"/>
          <p:cNvSpPr/>
          <p:nvPr/>
        </p:nvSpPr>
        <p:spPr>
          <a:xfrm>
            <a:off x="1677880" y="0"/>
            <a:ext cx="5628442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CustomShape 1"/>
          <p:cNvSpPr/>
          <p:nvPr/>
        </p:nvSpPr>
        <p:spPr>
          <a:xfrm>
            <a:off x="1435680" y="274680"/>
            <a:ext cx="7497000" cy="114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75" name="Рисунок 174"/>
          <p:cNvPicPr/>
          <p:nvPr/>
        </p:nvPicPr>
        <p:blipFill>
          <a:blip r:embed="rId2"/>
          <a:stretch/>
        </p:blipFill>
        <p:spPr>
          <a:xfrm rot="5400">
            <a:off x="9720" y="1811160"/>
            <a:ext cx="9129960" cy="5093280"/>
          </a:xfrm>
          <a:prstGeom prst="rect">
            <a:avLst/>
          </a:prstGeom>
          <a:ln>
            <a:noFill/>
          </a:ln>
        </p:spPr>
      </p:pic>
      <p:sp>
        <p:nvSpPr>
          <p:cNvPr id="176" name="TextShape 2"/>
          <p:cNvSpPr txBox="1"/>
          <p:nvPr/>
        </p:nvSpPr>
        <p:spPr>
          <a:xfrm>
            <a:off x="-106533" y="0"/>
            <a:ext cx="9244807" cy="1873188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txBody>
          <a:bodyPr lIns="90000" tIns="45000" rIns="90000" bIns="45000"/>
          <a:lstStyle/>
          <a:p>
            <a:pPr algn="ctr"/>
            <a:endParaRPr lang="ru-RU" sz="2000" b="0" strike="noStrike" spc="-1" dirty="0">
              <a:solidFill>
                <a:schemeClr val="accent1">
                  <a:lumMod val="75000"/>
                </a:schemeClr>
              </a:solidFill>
              <a:uFill>
                <a:solidFill>
                  <a:srgbClr val="FFFFFF"/>
                </a:solidFill>
              </a:uFill>
              <a:latin typeface="Gill Sans MT"/>
            </a:endParaRPr>
          </a:p>
          <a:p>
            <a:pPr algn="ctr"/>
            <a:r>
              <a:rPr lang="ru-RU" sz="3600" b="0" strike="noStrike" spc="-1" dirty="0">
                <a:solidFill>
                  <a:schemeClr val="accent1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Gill Sans MT"/>
              </a:rPr>
              <a:t>Дни открытых дверей в образовательном центре </a:t>
            </a:r>
            <a:r>
              <a:rPr lang="ru-RU" sz="3600" b="0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Gill Sans MT"/>
              </a:rPr>
              <a:t>"Точка роста".</a:t>
            </a:r>
            <a:endParaRPr lang="ru-RU" sz="3600" b="0" strike="noStrike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CustomShape 1"/>
          <p:cNvSpPr/>
          <p:nvPr/>
        </p:nvSpPr>
        <p:spPr>
          <a:xfrm>
            <a:off x="1435680" y="274680"/>
            <a:ext cx="7497000" cy="114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79" name="Рисунок 178"/>
          <p:cNvPicPr/>
          <p:nvPr/>
        </p:nvPicPr>
        <p:blipFill rotWithShape="1">
          <a:blip r:embed="rId2"/>
          <a:srcRect l="19666" t="15341"/>
          <a:stretch/>
        </p:blipFill>
        <p:spPr>
          <a:xfrm>
            <a:off x="88777" y="274680"/>
            <a:ext cx="8957569" cy="6134998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CustomShape 1"/>
          <p:cNvSpPr/>
          <p:nvPr/>
        </p:nvSpPr>
        <p:spPr>
          <a:xfrm>
            <a:off x="1435680" y="274680"/>
            <a:ext cx="7497000" cy="114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72" name="Рисунок 171"/>
          <p:cNvPicPr/>
          <p:nvPr/>
        </p:nvPicPr>
        <p:blipFill>
          <a:blip r:embed="rId2"/>
          <a:stretch/>
        </p:blipFill>
        <p:spPr>
          <a:xfrm>
            <a:off x="5040" y="0"/>
            <a:ext cx="9138600" cy="6854040"/>
          </a:xfrm>
          <a:prstGeom prst="rect">
            <a:avLst/>
          </a:prstGeom>
          <a:ln>
            <a:noFill/>
          </a:ln>
        </p:spPr>
      </p:pic>
      <p:sp>
        <p:nvSpPr>
          <p:cNvPr id="173" name="CustomShape 2"/>
          <p:cNvSpPr/>
          <p:nvPr/>
        </p:nvSpPr>
        <p:spPr>
          <a:xfrm>
            <a:off x="337351" y="89756"/>
            <a:ext cx="6933240" cy="8956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ru-RU" sz="24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Дни открытых дверей в образовательном центре "Точка роста</a:t>
            </a:r>
            <a:r>
              <a:rPr lang="ru-RU" sz="18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Gill Sans MT"/>
              </a:rPr>
              <a:t>".</a:t>
            </a:r>
            <a:endParaRPr lang="ru-RU" sz="1800" b="1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CustomShape 1"/>
          <p:cNvSpPr/>
          <p:nvPr/>
        </p:nvSpPr>
        <p:spPr>
          <a:xfrm>
            <a:off x="1435680" y="274680"/>
            <a:ext cx="7497000" cy="114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81" name="Рисунок 180"/>
          <p:cNvPicPr/>
          <p:nvPr/>
        </p:nvPicPr>
        <p:blipFill rotWithShape="1">
          <a:blip r:embed="rId2"/>
          <a:srcRect l="8032" t="34504" r="32686" b="17780"/>
          <a:stretch/>
        </p:blipFill>
        <p:spPr>
          <a:xfrm>
            <a:off x="105660" y="801252"/>
            <a:ext cx="8932680" cy="4836069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Рисунок 183"/>
          <p:cNvPicPr/>
          <p:nvPr/>
        </p:nvPicPr>
        <p:blipFill rotWithShape="1">
          <a:blip r:embed="rId2"/>
          <a:srcRect l="452" t="10975" r="2775" b="6714"/>
          <a:stretch/>
        </p:blipFill>
        <p:spPr>
          <a:xfrm>
            <a:off x="0" y="928468"/>
            <a:ext cx="9144000" cy="5929531"/>
          </a:xfrm>
          <a:prstGeom prst="rect">
            <a:avLst/>
          </a:prstGeom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393895" y="76224"/>
            <a:ext cx="83562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Дни открытых дверей в кабинетах Цифровая образовательная среда для родителей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F22ADCF-07F2-4421-8C53-C901FE30F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699" y="639752"/>
            <a:ext cx="2191015" cy="12680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CustomShape 1"/>
          <p:cNvSpPr/>
          <p:nvPr/>
        </p:nvSpPr>
        <p:spPr>
          <a:xfrm>
            <a:off x="1435680" y="274680"/>
            <a:ext cx="7497000" cy="114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8FC579A-EB92-4850-9793-65F97327662F}"/>
              </a:ext>
            </a:extLst>
          </p:cNvPr>
          <p:cNvPicPr/>
          <p:nvPr/>
        </p:nvPicPr>
        <p:blipFill rotWithShape="1">
          <a:blip r:embed="rId2"/>
          <a:srcRect t="273" r="5503"/>
          <a:stretch/>
        </p:blipFill>
        <p:spPr>
          <a:xfrm>
            <a:off x="211320" y="1171940"/>
            <a:ext cx="8689453" cy="5411380"/>
          </a:xfrm>
          <a:prstGeom prst="rect">
            <a:avLst/>
          </a:prstGeom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F22ADCF-07F2-4421-8C53-C901FE30F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073" y="0"/>
            <a:ext cx="2282576" cy="13210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CustomShape 1"/>
          <p:cNvSpPr/>
          <p:nvPr/>
        </p:nvSpPr>
        <p:spPr>
          <a:xfrm>
            <a:off x="1435680" y="274680"/>
            <a:ext cx="7497000" cy="114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88" name="Picture 2"/>
          <p:cNvPicPr/>
          <p:nvPr/>
        </p:nvPicPr>
        <p:blipFill>
          <a:blip r:embed="rId2"/>
          <a:stretch/>
        </p:blipFill>
        <p:spPr>
          <a:xfrm>
            <a:off x="431460" y="1662840"/>
            <a:ext cx="8281080" cy="5043960"/>
          </a:xfrm>
          <a:prstGeom prst="rect">
            <a:avLst/>
          </a:prstGeom>
          <a:ln>
            <a:noFill/>
          </a:ln>
        </p:spPr>
      </p:pic>
      <p:sp>
        <p:nvSpPr>
          <p:cNvPr id="90" name="CustomShape 2"/>
          <p:cNvSpPr/>
          <p:nvPr/>
        </p:nvSpPr>
        <p:spPr>
          <a:xfrm>
            <a:off x="0" y="28440"/>
            <a:ext cx="6119640" cy="2193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000" b="0" strike="noStrike" spc="-1" dirty="0">
                <a:solidFill>
                  <a:schemeClr val="accent2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Gill Sans MT"/>
              </a:rPr>
              <a:t>Неделя </a:t>
            </a:r>
            <a:r>
              <a:rPr lang="ru-RU" sz="2000" b="0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Gill Sans MT"/>
              </a:rPr>
              <a:t>«Итоги национального проекта «Образование» для каждого» </a:t>
            </a:r>
            <a:r>
              <a:rPr lang="ru-RU" sz="2000" b="0" strike="noStrike" spc="-1" dirty="0">
                <a:solidFill>
                  <a:schemeClr val="accent2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Gill Sans MT"/>
              </a:rPr>
              <a:t>началась с дней открытых дверей кабинетах «Цифровая образовательная среда» и «Точка роста». Первыми посетили кабинет ЦОС-2 второклассники.</a:t>
            </a:r>
            <a:endParaRPr lang="ru-RU" sz="1800" b="0" strike="noStrike" spc="-1" dirty="0">
              <a:solidFill>
                <a:schemeClr val="accent2">
                  <a:lumMod val="50000"/>
                </a:schemeClr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F03F208-8EA6-46C1-8DB3-E1F3C04835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196" y="1271"/>
            <a:ext cx="2450804" cy="168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39567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CustomShape 1"/>
          <p:cNvSpPr/>
          <p:nvPr/>
        </p:nvSpPr>
        <p:spPr>
          <a:xfrm>
            <a:off x="1435680" y="274680"/>
            <a:ext cx="7497000" cy="114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92" name="Рисунок 191"/>
          <p:cNvPicPr/>
          <p:nvPr/>
        </p:nvPicPr>
        <p:blipFill rotWithShape="1">
          <a:blip r:embed="rId2"/>
          <a:srcRect l="21842" t="5773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BC72581-6AB6-40D8-B172-83A5D898CF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645" y="-63632"/>
            <a:ext cx="2191015" cy="12680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7877" y="132618"/>
            <a:ext cx="794824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 марта 2024 года учащиеся школы посетили региональный центр профилактики детского дорожно- транспортного травматизма при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МБОУ СОШ №2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г.Шагонар</a:t>
            </a:r>
            <a:b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кузнецов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422" y="1131702"/>
            <a:ext cx="8626636" cy="5487148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Pictures\кузнецоф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3217" y="422032"/>
            <a:ext cx="8676862" cy="56974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Pictures\кузнеццов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1673" y="351691"/>
            <a:ext cx="8546905" cy="604910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1\Pictures\кузнецов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2030" y="274321"/>
            <a:ext cx="8459372" cy="60913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96702F2-DB65-4BCA-B100-4F198E1724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6" y="738596"/>
            <a:ext cx="9079994" cy="541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7104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Picture 2"/>
          <p:cNvPicPr/>
          <p:nvPr/>
        </p:nvPicPr>
        <p:blipFill rotWithShape="1">
          <a:blip r:embed="rId2"/>
          <a:srcRect r="37828" b="1759"/>
          <a:stretch/>
        </p:blipFill>
        <p:spPr>
          <a:xfrm>
            <a:off x="1340529" y="721957"/>
            <a:ext cx="5690586" cy="5994000"/>
          </a:xfrm>
          <a:prstGeom prst="rect">
            <a:avLst/>
          </a:prstGeom>
          <a:ln>
            <a:noFill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869B21D-62EF-4079-B5FB-26FA9289B2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972" y="0"/>
            <a:ext cx="2450804" cy="168873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E6FB5FC-BB84-414F-A630-21E43F5F035C}"/>
              </a:ext>
            </a:extLst>
          </p:cNvPr>
          <p:cNvPicPr/>
          <p:nvPr/>
        </p:nvPicPr>
        <p:blipFill>
          <a:blip r:embed="rId4" cstate="print"/>
          <a:stretch/>
        </p:blipFill>
        <p:spPr>
          <a:xfrm>
            <a:off x="0" y="0"/>
            <a:ext cx="1340529" cy="1251751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Picture 2"/>
          <p:cNvPicPr/>
          <p:nvPr/>
        </p:nvPicPr>
        <p:blipFill rotWithShape="1">
          <a:blip r:embed="rId2"/>
          <a:srcRect l="8572" t="-2944" r="3010" b="22443"/>
          <a:stretch/>
        </p:blipFill>
        <p:spPr>
          <a:xfrm>
            <a:off x="286286" y="135385"/>
            <a:ext cx="4171496" cy="3293615"/>
          </a:xfrm>
          <a:prstGeom prst="rect">
            <a:avLst/>
          </a:prstGeom>
          <a:ln>
            <a:noFill/>
          </a:ln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558F2CA8-CEE8-4429-BA65-4CBF0992597C}"/>
              </a:ext>
            </a:extLst>
          </p:cNvPr>
          <p:cNvPicPr/>
          <p:nvPr/>
        </p:nvPicPr>
        <p:blipFill rotWithShape="1">
          <a:blip r:embed="rId3" cstate="print"/>
          <a:srcRect t="4454" r="14420"/>
          <a:stretch/>
        </p:blipFill>
        <p:spPr>
          <a:xfrm>
            <a:off x="4742391" y="1782192"/>
            <a:ext cx="4103540" cy="4950732"/>
          </a:xfrm>
          <a:prstGeom prst="rect">
            <a:avLst/>
          </a:prstGeom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DF4DF1E-F36A-4CBE-8623-52A8CDBC5D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805" y="0"/>
            <a:ext cx="2293322" cy="1580224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A61B050-CCBC-46D0-875A-A6E082533CCA}"/>
              </a:ext>
            </a:extLst>
          </p:cNvPr>
          <p:cNvSpPr/>
          <p:nvPr/>
        </p:nvSpPr>
        <p:spPr>
          <a:xfrm>
            <a:off x="298069" y="3593218"/>
            <a:ext cx="387510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RU" sz="24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5" tooltip="Цифровая образовательная среда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Цифровая образовательная среда</a:t>
            </a:r>
            <a:r>
              <a:rPr lang="ru-RU" sz="24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 </a:t>
            </a:r>
          </a:p>
          <a:p>
            <a:pPr algn="ctr"/>
            <a:r>
              <a:rPr lang="ru-RU" sz="24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— это мир возможностей. Это мир, который позволяет нам обучаться в современном ритме и с новыми возможностями.</a:t>
            </a:r>
            <a:endParaRPr lang="ru-RU" sz="2000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Picture 2"/>
          <p:cNvPicPr/>
          <p:nvPr/>
        </p:nvPicPr>
        <p:blipFill>
          <a:blip r:embed="rId2"/>
          <a:stretch/>
        </p:blipFill>
        <p:spPr>
          <a:xfrm>
            <a:off x="963611" y="776496"/>
            <a:ext cx="7392240" cy="5993640"/>
          </a:xfrm>
          <a:prstGeom prst="rect">
            <a:avLst/>
          </a:prstGeom>
          <a:ln>
            <a:noFill/>
          </a:ln>
        </p:spPr>
      </p:pic>
      <p:pic>
        <p:nvPicPr>
          <p:cNvPr id="98" name="Рисунок 97"/>
          <p:cNvPicPr/>
          <p:nvPr/>
        </p:nvPicPr>
        <p:blipFill>
          <a:blip r:embed="rId3"/>
          <a:stretch/>
        </p:blipFill>
        <p:spPr>
          <a:xfrm>
            <a:off x="0" y="8279"/>
            <a:ext cx="9144000" cy="1891542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CustomShape 1"/>
          <p:cNvSpPr/>
          <p:nvPr/>
        </p:nvSpPr>
        <p:spPr>
          <a:xfrm>
            <a:off x="1435680" y="274680"/>
            <a:ext cx="7135920" cy="867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00" name="Picture 2"/>
          <p:cNvPicPr/>
          <p:nvPr/>
        </p:nvPicPr>
        <p:blipFill>
          <a:blip r:embed="rId2" cstate="print"/>
          <a:stretch/>
        </p:blipFill>
        <p:spPr>
          <a:xfrm>
            <a:off x="782962" y="1281537"/>
            <a:ext cx="7135920" cy="5348391"/>
          </a:xfrm>
          <a:prstGeom prst="rect">
            <a:avLst/>
          </a:prstGeom>
          <a:ln>
            <a:noFill/>
          </a:ln>
        </p:spPr>
      </p:pic>
      <p:sp>
        <p:nvSpPr>
          <p:cNvPr id="101" name="CustomShape 2"/>
          <p:cNvSpPr/>
          <p:nvPr/>
        </p:nvSpPr>
        <p:spPr>
          <a:xfrm>
            <a:off x="29110" y="186431"/>
            <a:ext cx="5681347" cy="121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000" b="1" strike="noStrike" spc="-1" dirty="0">
                <a:solidFill>
                  <a:schemeClr val="accent1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Gill Sans MT"/>
              </a:rPr>
              <a:t>В кабинете «Точка роста» был проведен школьный этап муниципального конкурса по </a:t>
            </a:r>
            <a:r>
              <a:rPr lang="ru-RU" sz="2000" b="1" strike="noStrike" spc="-1" dirty="0" err="1">
                <a:solidFill>
                  <a:schemeClr val="accent1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Gill Sans MT"/>
              </a:rPr>
              <a:t>лего</a:t>
            </a:r>
            <a:r>
              <a:rPr lang="ru-RU" sz="2000" b="1" strike="noStrike" spc="-1" dirty="0">
                <a:solidFill>
                  <a:schemeClr val="accent1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Gill Sans MT"/>
              </a:rPr>
              <a:t>-конструированию и </a:t>
            </a:r>
            <a:r>
              <a:rPr lang="ru-RU" sz="2000" b="1" strike="noStrike" spc="-1" dirty="0" err="1">
                <a:solidFill>
                  <a:schemeClr val="accent1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Gill Sans MT"/>
              </a:rPr>
              <a:t>роботехнике</a:t>
            </a:r>
            <a:r>
              <a:rPr lang="ru-RU" sz="2000" b="1" strike="noStrike" spc="-1" dirty="0">
                <a:solidFill>
                  <a:schemeClr val="accent1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Gill Sans MT"/>
              </a:rPr>
              <a:t>.</a:t>
            </a:r>
            <a:endParaRPr lang="ru-RU" sz="1800" b="1" strike="noStrike" spc="-1" dirty="0">
              <a:solidFill>
                <a:schemeClr val="accent1">
                  <a:lumMod val="75000"/>
                </a:schemeClr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</p:txBody>
      </p:sp>
      <p:pic>
        <p:nvPicPr>
          <p:cNvPr id="102" name="Рисунок 101"/>
          <p:cNvPicPr/>
          <p:nvPr/>
        </p:nvPicPr>
        <p:blipFill>
          <a:blip r:embed="rId3" cstate="print"/>
          <a:stretch/>
        </p:blipFill>
        <p:spPr>
          <a:xfrm>
            <a:off x="5681708" y="0"/>
            <a:ext cx="3461931" cy="994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Picture 2"/>
          <p:cNvPicPr/>
          <p:nvPr/>
        </p:nvPicPr>
        <p:blipFill>
          <a:blip r:embed="rId2" cstate="print"/>
          <a:stretch/>
        </p:blipFill>
        <p:spPr>
          <a:xfrm>
            <a:off x="136785" y="501660"/>
            <a:ext cx="7148160" cy="5854680"/>
          </a:xfrm>
          <a:prstGeom prst="rect">
            <a:avLst/>
          </a:prstGeom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A7EBF3B-B823-46D8-8D3C-12FBAC7215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621" y="-71021"/>
            <a:ext cx="1777379" cy="9636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Рисунок 104"/>
          <p:cNvPicPr/>
          <p:nvPr/>
        </p:nvPicPr>
        <p:blipFill>
          <a:blip r:embed="rId2" cstate="print"/>
          <a:stretch/>
        </p:blipFill>
        <p:spPr>
          <a:xfrm>
            <a:off x="261914" y="31680"/>
            <a:ext cx="8677899" cy="6591062"/>
          </a:xfrm>
          <a:prstGeom prst="rect">
            <a:avLst/>
          </a:prstGeom>
          <a:ln>
            <a:noFill/>
          </a:ln>
        </p:spPr>
      </p:pic>
      <p:pic>
        <p:nvPicPr>
          <p:cNvPr id="106" name="Рисунок 105"/>
          <p:cNvPicPr/>
          <p:nvPr/>
        </p:nvPicPr>
        <p:blipFill>
          <a:blip r:embed="rId3" cstate="print"/>
          <a:stretch/>
        </p:blipFill>
        <p:spPr>
          <a:xfrm>
            <a:off x="5039640" y="31680"/>
            <a:ext cx="4103640" cy="962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577</TotalTime>
  <Words>260</Words>
  <Application>Microsoft Office PowerPoint</Application>
  <PresentationFormat>Экран (4:3)</PresentationFormat>
  <Paragraphs>28</Paragraphs>
  <Slides>35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1" baseType="lpstr">
      <vt:lpstr>Century Gothic</vt:lpstr>
      <vt:lpstr>Gill Sans MT</vt:lpstr>
      <vt:lpstr>Times New Roman</vt:lpstr>
      <vt:lpstr>Wingdings 3</vt:lpstr>
      <vt:lpstr>XO Oriel</vt:lpstr>
      <vt:lpstr>Сектор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1</cp:lastModifiedBy>
  <cp:revision>12</cp:revision>
  <dcterms:created xsi:type="dcterms:W3CDTF">2024-03-02T11:53:10Z</dcterms:created>
  <dcterms:modified xsi:type="dcterms:W3CDTF">2024-03-06T10:38:22Z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Company">
    <vt:lpwstr>HP Inc.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0</vt:i4>
  </property>
  <property fmtid="{D5CDD505-2E9C-101B-9397-08002B2CF9AE}" pid="9" name="PresentationFormat">
    <vt:lpwstr>Экран (4:3)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25</vt:i4>
  </property>
</Properties>
</file>